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69" d="100"/>
          <a:sy n="69" d="100"/>
        </p:scale>
        <p:origin x="372" y="-8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2AAD324-D25B-486A-A3A1-89FC2710AC93}" type="datetimeFigureOut">
              <a:rPr lang="de-DE" smtClean="0"/>
              <a:t>13.10.2021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174982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2AAD324-D25B-486A-A3A1-89FC2710AC93}" type="datetimeFigureOut">
              <a:rPr lang="de-DE" smtClean="0"/>
              <a:t>13.10.2021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165518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2AAD324-D25B-486A-A3A1-89FC2710AC93}" type="datetimeFigureOut">
              <a:rPr lang="de-DE" smtClean="0"/>
              <a:t>13.10.2021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316495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2AAD324-D25B-486A-A3A1-89FC2710AC93}" type="datetimeFigureOut">
              <a:rPr lang="de-DE" smtClean="0"/>
              <a:t>13.10.2021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70953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2AAD324-D25B-486A-A3A1-89FC2710AC93}" type="datetimeFigureOut">
              <a:rPr lang="de-DE" smtClean="0"/>
              <a:t>13.10.2021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274769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2AAD324-D25B-486A-A3A1-89FC2710AC93}" type="datetimeFigureOut">
              <a:rPr lang="de-DE" smtClean="0"/>
              <a:t>13.10.2021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193058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2AAD324-D25B-486A-A3A1-89FC2710AC93}" type="datetimeFigureOut">
              <a:rPr lang="de-DE" smtClean="0"/>
              <a:t>13.10.2021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414292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2AAD324-D25B-486A-A3A1-89FC2710AC93}" type="datetimeFigureOut">
              <a:rPr lang="de-DE" smtClean="0"/>
              <a:t>13.10.2021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290407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AAD324-D25B-486A-A3A1-89FC2710AC93}" type="datetimeFigureOut">
              <a:rPr lang="de-DE" smtClean="0"/>
              <a:t>13.10.2021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5737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2AAD324-D25B-486A-A3A1-89FC2710AC93}" type="datetimeFigureOut">
              <a:rPr lang="de-DE" smtClean="0"/>
              <a:t>13.10.2021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214804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2AAD324-D25B-486A-A3A1-89FC2710AC93}" type="datetimeFigureOut">
              <a:rPr lang="de-DE" smtClean="0"/>
              <a:t>13.10.2021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C8C1E8-26E1-4975-8FCB-897BCCDCF23B}" type="slidenum">
              <a:rPr lang="de-DE" smtClean="0"/>
              <a:t>‹Nr.›</a:t>
            </a:fld>
            <a:endParaRPr lang="de-DE"/>
          </a:p>
        </p:txBody>
      </p:sp>
    </p:spTree>
    <p:extLst>
      <p:ext uri="{BB962C8B-B14F-4D97-AF65-F5344CB8AC3E}">
        <p14:creationId xmlns:p14="http://schemas.microsoft.com/office/powerpoint/2010/main" val="2548249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D324-D25B-486A-A3A1-89FC2710AC93}" type="datetimeFigureOut">
              <a:rPr lang="de-DE" smtClean="0"/>
              <a:t>13.10.2021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8C1E8-26E1-4975-8FCB-897BCCDCF23B}" type="slidenum">
              <a:rPr lang="de-DE" smtClean="0"/>
              <a:t>‹Nr.›</a:t>
            </a:fld>
            <a:endParaRPr lang="de-DE"/>
          </a:p>
        </p:txBody>
      </p:sp>
    </p:spTree>
    <p:extLst>
      <p:ext uri="{BB962C8B-B14F-4D97-AF65-F5344CB8AC3E}">
        <p14:creationId xmlns:p14="http://schemas.microsoft.com/office/powerpoint/2010/main" val="437705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hmobil-hessen.de/unterstuetzung/planen-und-bauen/radabstellanlagen"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87622" y="299003"/>
            <a:ext cx="5980612" cy="369332"/>
          </a:xfrm>
          <a:prstGeom prst="rect">
            <a:avLst/>
          </a:prstGeom>
        </p:spPr>
        <p:txBody>
          <a:bodyPr wrap="none">
            <a:spAutoFit/>
          </a:bodyPr>
          <a:lstStyle/>
          <a:p>
            <a:r>
              <a:rPr lang="de-DE" dirty="0" smtClean="0"/>
              <a:t>https://wirtschaft.hessen.de/Wohnen-Bauen/Bauvorschriften</a:t>
            </a:r>
            <a:endParaRPr lang="de-DE" dirty="0"/>
          </a:p>
        </p:txBody>
      </p:sp>
      <p:pic>
        <p:nvPicPr>
          <p:cNvPr id="5" name="Grafik 4"/>
          <p:cNvPicPr>
            <a:picLocks noChangeAspect="1"/>
          </p:cNvPicPr>
          <p:nvPr/>
        </p:nvPicPr>
        <p:blipFill>
          <a:blip r:embed="rId2"/>
          <a:stretch>
            <a:fillRect/>
          </a:stretch>
        </p:blipFill>
        <p:spPr>
          <a:xfrm>
            <a:off x="2682240" y="1557020"/>
            <a:ext cx="6400000" cy="3600000"/>
          </a:xfrm>
          <a:prstGeom prst="rect">
            <a:avLst/>
          </a:prstGeom>
        </p:spPr>
      </p:pic>
      <p:cxnSp>
        <p:nvCxnSpPr>
          <p:cNvPr id="7" name="Gerade Verbindung mit Pfeil 6"/>
          <p:cNvCxnSpPr/>
          <p:nvPr/>
        </p:nvCxnSpPr>
        <p:spPr>
          <a:xfrm flipH="1" flipV="1">
            <a:off x="1674796" y="2897204"/>
            <a:ext cx="2204185" cy="683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487622" y="2271562"/>
            <a:ext cx="2486584" cy="2308324"/>
          </a:xfrm>
          <a:prstGeom prst="rect">
            <a:avLst/>
          </a:prstGeom>
          <a:noFill/>
        </p:spPr>
        <p:txBody>
          <a:bodyPr wrap="square" rtlCol="0">
            <a:spAutoFit/>
          </a:bodyPr>
          <a:lstStyle/>
          <a:p>
            <a:r>
              <a:rPr lang="de-DE" dirty="0" smtClean="0"/>
              <a:t>Bitte Bauvorlagen,  Bauvorlagenerlass als einzelne Box</a:t>
            </a:r>
          </a:p>
          <a:p>
            <a:r>
              <a:rPr lang="de-DE" dirty="0" smtClean="0"/>
              <a:t>Dafür muss die Fahrradabstellplatz VO in die 6er Box aufgenommen werdend -  nach der </a:t>
            </a:r>
            <a:r>
              <a:rPr lang="de-DE" dirty="0" err="1" smtClean="0"/>
              <a:t>GaragenVO</a:t>
            </a:r>
            <a:r>
              <a:rPr lang="de-DE" dirty="0" smtClean="0"/>
              <a:t>!</a:t>
            </a:r>
            <a:endParaRPr lang="de-DE" dirty="0"/>
          </a:p>
        </p:txBody>
      </p:sp>
      <p:sp>
        <p:nvSpPr>
          <p:cNvPr id="9" name="Textfeld 8"/>
          <p:cNvSpPr txBox="1"/>
          <p:nvPr/>
        </p:nvSpPr>
        <p:spPr>
          <a:xfrm>
            <a:off x="770021" y="5640404"/>
            <a:ext cx="4379495" cy="2585323"/>
          </a:xfrm>
          <a:prstGeom prst="rect">
            <a:avLst/>
          </a:prstGeom>
          <a:noFill/>
        </p:spPr>
        <p:txBody>
          <a:bodyPr wrap="square" rtlCol="0">
            <a:spAutoFit/>
          </a:bodyPr>
          <a:lstStyle/>
          <a:p>
            <a:r>
              <a:rPr lang="de-DE" dirty="0" err="1" smtClean="0"/>
              <a:t>SpM</a:t>
            </a:r>
            <a:r>
              <a:rPr lang="de-DE" dirty="0" smtClean="0"/>
              <a:t>: Bauvorschriften</a:t>
            </a:r>
          </a:p>
          <a:p>
            <a:r>
              <a:rPr lang="de-DE" dirty="0" smtClean="0"/>
              <a:t>T.: Fahrradabstellplatzverordnung</a:t>
            </a:r>
          </a:p>
          <a:p>
            <a:r>
              <a:rPr lang="de-DE" dirty="0" smtClean="0"/>
              <a:t>TT: Den Text der Verordnung, den Leitfaden zur Planung von Radabstellanlagen und weitere Informationen finden Sie hier. https://www.nahmobil-hessen.de/unterstuetzung/planen-und-bauen/radabstellanlagen</a:t>
            </a:r>
          </a:p>
          <a:p>
            <a:endParaRPr lang="de-DE" dirty="0"/>
          </a:p>
        </p:txBody>
      </p:sp>
      <p:sp>
        <p:nvSpPr>
          <p:cNvPr id="10" name="Textfeld 9"/>
          <p:cNvSpPr txBox="1"/>
          <p:nvPr/>
        </p:nvSpPr>
        <p:spPr>
          <a:xfrm>
            <a:off x="6002867" y="5520267"/>
            <a:ext cx="5037666" cy="4862870"/>
          </a:xfrm>
          <a:prstGeom prst="rect">
            <a:avLst/>
          </a:prstGeom>
          <a:noFill/>
        </p:spPr>
        <p:txBody>
          <a:bodyPr wrap="square" rtlCol="0">
            <a:spAutoFit/>
          </a:bodyPr>
          <a:lstStyle/>
          <a:p>
            <a:r>
              <a:rPr lang="de-DE" sz="1000" dirty="0" smtClean="0"/>
              <a:t>Einleitungstext:</a:t>
            </a:r>
          </a:p>
          <a:p>
            <a:r>
              <a:rPr lang="de-DE" sz="1000" dirty="0" smtClean="0"/>
              <a:t>„Mit der HBO-Novelle 2018 wurde die Verpflichtung zur Errichtung von Fahrradabstellplätzen geschaffen. Darüber hinaus sah die Gesetzesänderung auch eine Rechtsverordnung auf Landesebene vor, die die Gestaltung, Größe und Zahl der Abstellplätze regelt. Dies nicht zuletzt deshalb, weil nicht alle Kommunen Satzungen </a:t>
            </a:r>
            <a:r>
              <a:rPr lang="de-DE" sz="1000" dirty="0" smtClean="0"/>
              <a:t>über die Herstellung </a:t>
            </a:r>
            <a:r>
              <a:rPr lang="de-DE" sz="1000" smtClean="0"/>
              <a:t>von Fahrradabstellplätzen</a:t>
            </a:r>
            <a:r>
              <a:rPr lang="de-DE" sz="1000" smtClean="0"/>
              <a:t> </a:t>
            </a:r>
            <a:r>
              <a:rPr lang="de-DE" sz="1000" dirty="0" smtClean="0"/>
              <a:t>haben. Mit der am 28.05.2020 im GVBL veröffentlichten Fahrradabstellplatzverordnung ist das Land seiner Verpflichtung nachgekommen. Die Verordnung trat am 01.11.2020 in Kraft. </a:t>
            </a:r>
          </a:p>
          <a:p>
            <a:endParaRPr lang="de-DE" sz="1000" dirty="0" smtClean="0"/>
          </a:p>
          <a:p>
            <a:r>
              <a:rPr lang="de-DE" sz="1000" dirty="0" smtClean="0"/>
              <a:t>Die Anlage zu § 1 der Fahrradabstellplatzverordnung erfasst in einer Tabelle die Richtwerte für die Zahl notwendiger Fahrradabstellplätze. Die Zahl der Abstellplätze für Regelfahrräder und für Sonderfahrräder ist von der Verkehrsquelle abhängig. Die Tabelle orientiert sich in der Struktur und den Richtzahlen an bestehenden und früheren Muster- bzw. kommunalen Satzungen.</a:t>
            </a:r>
          </a:p>
          <a:p>
            <a:endParaRPr lang="de-DE" sz="1000" dirty="0" smtClean="0"/>
          </a:p>
          <a:p>
            <a:r>
              <a:rPr lang="de-DE" sz="1000" dirty="0" smtClean="0"/>
              <a:t>Die Verpflichtung zur Schaffung von Fahrradabstellplätzen soll an den örtlichen Bedürfnissen ausgerichtet werden. Bestehen kommunale Regelungen, gehen diese der neuen Verordnung vor. Dies betrifft auch die Zahl der herzustellenden Abstellplätze für Fahrräder. Festsetzungen in einer kommunalen Satzung gehen den Richtwerten der Fahrradabstellplatzverordnung vor. Die Kommunen können jederzeit durch eigene Satzungen andere Regelungen treffen, sofern die örtlichen Bedürfnisse dies erfordern. Die Verordnung kann hierbei als Vorlage und Orientierung für eine eigene kommunale Satzung dienen.</a:t>
            </a:r>
          </a:p>
          <a:p>
            <a:endParaRPr lang="de-DE" sz="1000" dirty="0"/>
          </a:p>
          <a:p>
            <a:r>
              <a:rPr lang="de-DE" sz="1000" dirty="0" smtClean="0"/>
              <a:t>PDF einfügen (</a:t>
            </a:r>
            <a:r>
              <a:rPr lang="de-DE" sz="1000" dirty="0" err="1" smtClean="0"/>
              <a:t>s.Mailanhang</a:t>
            </a:r>
            <a:r>
              <a:rPr lang="de-DE" sz="1000" dirty="0" smtClean="0"/>
              <a:t>)</a:t>
            </a:r>
          </a:p>
          <a:p>
            <a:endParaRPr lang="de-DE" sz="1000" dirty="0" smtClean="0"/>
          </a:p>
          <a:p>
            <a:r>
              <a:rPr lang="de-DE" sz="1000" b="1" dirty="0" smtClean="0"/>
              <a:t>Weitere Informationen:</a:t>
            </a:r>
          </a:p>
          <a:p>
            <a:r>
              <a:rPr lang="de-DE" sz="1000" dirty="0" smtClean="0"/>
              <a:t>Der Text der Verordnung, der Leitfaden zur Planung von Radabstellanlagen und weitere Informationen sind auch unter </a:t>
            </a:r>
          </a:p>
          <a:p>
            <a:r>
              <a:rPr lang="de-DE" sz="1000" dirty="0" smtClean="0">
                <a:hlinkClick r:id="rId3"/>
              </a:rPr>
              <a:t>https://www.nahmobil-hessen.de/unterstuetzung/planen-und-bauen/radabstellanlagen</a:t>
            </a:r>
            <a:endParaRPr lang="de-DE" sz="1000" dirty="0" smtClean="0"/>
          </a:p>
          <a:p>
            <a:r>
              <a:rPr lang="de-DE" sz="1000" dirty="0" smtClean="0"/>
              <a:t> zusammengefasst.</a:t>
            </a:r>
          </a:p>
          <a:p>
            <a:endParaRPr lang="de-DE" sz="1000" dirty="0"/>
          </a:p>
        </p:txBody>
      </p:sp>
    </p:spTree>
    <p:extLst>
      <p:ext uri="{BB962C8B-B14F-4D97-AF65-F5344CB8AC3E}">
        <p14:creationId xmlns:p14="http://schemas.microsoft.com/office/powerpoint/2010/main" val="120821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300480" y="1912620"/>
            <a:ext cx="6400000" cy="3600000"/>
          </a:xfrm>
          <a:prstGeom prst="rect">
            <a:avLst/>
          </a:prstGeom>
        </p:spPr>
      </p:pic>
      <p:cxnSp>
        <p:nvCxnSpPr>
          <p:cNvPr id="4" name="Gerade Verbindung mit Pfeil 3"/>
          <p:cNvCxnSpPr/>
          <p:nvPr/>
        </p:nvCxnSpPr>
        <p:spPr>
          <a:xfrm>
            <a:off x="5438274" y="4957011"/>
            <a:ext cx="2974206"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8210348" y="2696957"/>
            <a:ext cx="3801979" cy="3139321"/>
          </a:xfrm>
          <a:prstGeom prst="rect">
            <a:avLst/>
          </a:prstGeom>
          <a:noFill/>
        </p:spPr>
        <p:txBody>
          <a:bodyPr wrap="square" rtlCol="0">
            <a:spAutoFit/>
          </a:bodyPr>
          <a:lstStyle/>
          <a:p>
            <a:r>
              <a:rPr lang="de-DE" dirty="0" smtClean="0"/>
              <a:t>Darunter verbirgt sich die </a:t>
            </a:r>
            <a:r>
              <a:rPr lang="de-DE" b="1" dirty="0" smtClean="0"/>
              <a:t>Fahrradabstellplatz-VO:</a:t>
            </a:r>
          </a:p>
          <a:p>
            <a:r>
              <a:rPr lang="de-DE" dirty="0" smtClean="0"/>
              <a:t>Bitte PDF umbenennen: „Verordnung</a:t>
            </a:r>
          </a:p>
          <a:p>
            <a:r>
              <a:rPr lang="de-DE" dirty="0" smtClean="0"/>
              <a:t>über die Anforderungen an Abstellplätze für Fahrräder</a:t>
            </a:r>
          </a:p>
          <a:p>
            <a:r>
              <a:rPr lang="de-DE" dirty="0" smtClean="0"/>
              <a:t>(Fahrradabstellplatzverordnung)</a:t>
            </a:r>
          </a:p>
          <a:p>
            <a:r>
              <a:rPr lang="de-DE" dirty="0" smtClean="0"/>
              <a:t>vom 14. Mai 2020, GVBL Nr. 29, 28. Mai 2020“</a:t>
            </a:r>
          </a:p>
          <a:p>
            <a:endParaRPr lang="de-DE" dirty="0"/>
          </a:p>
          <a:p>
            <a:endParaRPr lang="de-DE" dirty="0" smtClean="0"/>
          </a:p>
          <a:p>
            <a:r>
              <a:rPr lang="de-DE" dirty="0" smtClean="0"/>
              <a:t> </a:t>
            </a:r>
            <a:endParaRPr lang="de-DE" dirty="0"/>
          </a:p>
        </p:txBody>
      </p:sp>
      <p:sp>
        <p:nvSpPr>
          <p:cNvPr id="6" name="Textfeld 5"/>
          <p:cNvSpPr txBox="1"/>
          <p:nvPr/>
        </p:nvSpPr>
        <p:spPr>
          <a:xfrm>
            <a:off x="818148" y="317634"/>
            <a:ext cx="5592278" cy="923330"/>
          </a:xfrm>
          <a:prstGeom prst="rect">
            <a:avLst/>
          </a:prstGeom>
          <a:noFill/>
        </p:spPr>
        <p:txBody>
          <a:bodyPr wrap="square" rtlCol="0">
            <a:spAutoFit/>
          </a:bodyPr>
          <a:lstStyle/>
          <a:p>
            <a:r>
              <a:rPr lang="de-DE" dirty="0" smtClean="0"/>
              <a:t>Die Fahrradabstellplatz VO findet sich momentan noch hier:</a:t>
            </a:r>
            <a:endParaRPr lang="de-DE" dirty="0"/>
          </a:p>
          <a:p>
            <a:r>
              <a:rPr lang="de-DE" dirty="0" smtClean="0"/>
              <a:t>https://wirtschaft.hessen.de/Die-Hessische-Bauordnung</a:t>
            </a:r>
            <a:endParaRPr lang="de-DE" dirty="0"/>
          </a:p>
        </p:txBody>
      </p:sp>
    </p:spTree>
    <p:extLst>
      <p:ext uri="{BB962C8B-B14F-4D97-AF65-F5344CB8AC3E}">
        <p14:creationId xmlns:p14="http://schemas.microsoft.com/office/powerpoint/2010/main" val="16792984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Breitbild</PresentationFormat>
  <Paragraphs>29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Land Hessen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Rodeck, Anina (HMWEVW)</dc:creator>
  <cp:lastModifiedBy>Zipf, Sophia (HMWEVW)</cp:lastModifiedBy>
  <cp:revision>5</cp:revision>
  <dcterms:created xsi:type="dcterms:W3CDTF">2021-10-13T09:56:41Z</dcterms:created>
  <dcterms:modified xsi:type="dcterms:W3CDTF">2021-10-13T12:15:16Z</dcterms:modified>
</cp:coreProperties>
</file>